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Nunito-italic.fntdata"/><Relationship Id="rId10" Type="http://schemas.openxmlformats.org/officeDocument/2006/relationships/slide" Target="slides/slide6.xml"/><Relationship Id="rId32" Type="http://schemas.openxmlformats.org/officeDocument/2006/relationships/font" Target="fonts/Nuni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af03a0f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af03a0f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“winner” column was standardized to say either “white”, “black”, or “draw”, as it was previously a mixture of that and notation (1-0,0-1,½-½)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Turn numbers and chess engine evaluations were removed from the list of moves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To answer our question, we needed to get the opening moves from our dataset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Our features were already in their own column (“moves”):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special symbols used in chess notation needed to be removed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first 10 moves were then split into their own columns, and labeled Wm1-Wm5 and Bm1-Bm5 (white and black moves 1-5,respectively)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These columns were then separated into their own “moves” dataset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Dropped remaining moves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Each unique move was then assigned its own unique number for each feature column (ex. “E4” was 0), and our “result” label column was also transformed with a unique number for each result (0,1, or 2):</a:t>
            </a:r>
            <a:endParaRPr sz="12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00b2a9c37_0_0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00b2a9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1 - creating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Testing input layer (sigmoid, relu, tanh) and output layer activation functions (sigmoid, linear)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constant - roughly the probability of guessing the winner at random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Games typically last much longer than 10 turns, so opening 10 may not have enough impact to be a good </a:t>
            </a:r>
            <a:r>
              <a:rPr lang="en"/>
              <a:t>indicator of winner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Ruled out linear output - output from sigmoid function tends to be very close to 0 or 1; since we pose a binary question sigmoid is best choice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Ruled out relu - greatest loss score among the 6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Conclusion - sigmoid output, either sigmoid or tanh input, next test is adding an additional input layer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00b2a9c37_0_6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00b2a9c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2 - additional input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Keeping all other factors the same, went from 1 input layer to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possible combinations/orders of sigmoid and tanh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remains constant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significant changes in loss - difference between greatest and least loss is 0.0003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Therefore: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Adding a second input layer is not likely to improve model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Still cannot draw conclusions </a:t>
            </a:r>
            <a:r>
              <a:rPr lang="en"/>
              <a:t>regarding</a:t>
            </a:r>
            <a:r>
              <a:rPr lang="en"/>
              <a:t> efficacy of sigmoid and tanh as activation functions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Next: change number of nodes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00b2a9c37_0_12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00b2a9c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changing number of nodes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 single-layer sigmoid and tanh inputs with 2 and 8 nodes, with original runs shown for reference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and loss more or less uniform again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Accuracy - one changed by 0.0001, not significant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 - range of 0.0002 not significant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Unable to attribute number of nodes to model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Sigmoid and tanh still show no appreciable difference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Last stage - number of epochs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00b2a9c37_0_18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00b2a9c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4 - changing number of epochs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 single-layer sigmoid and tanh inputs with 2 and 10 epochs, with original runs shown for reference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Once again, no significant differences, so number of epochs seems to have little to no impact on model performance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00b2a9c37_0_24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00b2a9c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 pull up tableau graph with table of models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could draw conclusions about 2 of the 5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Relu ruled out as activation function, no evidence that sigmoid or tanh is better than the other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Sigmoid &gt; linear for output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Could not draw conclusions about the remaining 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of layers, number of nodes, number of epochs all showed no significant change in </a:t>
            </a:r>
            <a:r>
              <a:rPr lang="en"/>
              <a:t>performance</a:t>
            </a:r>
            <a:r>
              <a:rPr lang="en"/>
              <a:t> when parameters were adjusted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Results point to neural networks being an ineffective means of predicting the winner of a game of chess given the first 10 moves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Chess is a complex game - outcomes are difficult to map as every turn begets an exponentially branching tree of </a:t>
            </a:r>
            <a:r>
              <a:rPr lang="en"/>
              <a:t>possibilities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 the number of turns grows, the probability of the current board state occurring given the opening of the game dramatically drops, making it harder to predict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Ultimately, the accuracy remaining very close to 0.5 points to the answer to our original question, “can we predict the winner of a game of chess given the first 10 moves?”, appears to be No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0b2a9c37_0_30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0b2a9c3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only used a neural network - other types of machine learning may be more useful in answering our question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E.g. decision tree, which closely mimics the flow of a game of chess, but would need to be inordinately large to accurately capture every possible combination of moves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PCA reduces the </a:t>
            </a:r>
            <a:r>
              <a:rPr lang="en"/>
              <a:t>number</a:t>
            </a:r>
            <a:r>
              <a:rPr lang="en"/>
              <a:t> of input features - incorporate more than 10 moves without the </a:t>
            </a:r>
            <a:r>
              <a:rPr lang="en"/>
              <a:t>number of input features reaching a problematically large number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input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Unrealistic for someone with the resources of a student without access to supercomputing to perform this same analysis with, say, the first 50 turns of a game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We lack the computing power and the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Given enough time/computing power, this study could potentially be expanded to include more than 10 moves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Would either corroborate our conclusions or show that neural network may be a viable solution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c57bd8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cc57bd8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-Based off ~850k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-White slightly favored to win overall by ~3.5%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-3.5% difference stays relatively constant until the GM level, at which it drops to ~0.5%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-Draw percentage also goes up in master and GM, from ~4% to ~6% and ~7% respectively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f6bdec14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f6bdec14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-Top 5 openings consistent regardless of rating, they just swap around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-King’s pawn game probably opening everyone learns first, which is why it is most common for novices, then gradually becomes less common as ratings get higher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-Polish opening very non-traditional, and yet common at both the top and bottom of the ladder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f6bdec1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f6bdec1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-Based on ~100k unique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-Overall average rating is 1650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-Graph peaks in the middle of the amateur rank, then drops off significantly </a:t>
            </a:r>
            <a:r>
              <a:rPr lang="en"/>
              <a:t>towards GM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-For reference, middle amateur peaks are ~25k, &amp; GM is ~200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ae9406bc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ae9406bc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Chess is a game of pattern recognition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Machine learning excels at detecting macroscopic patterns in data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Use statistical and machine learning analysis on a large dataset of chess games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Answer broad questions about how chess is played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Apply results to our own games to become better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00b2a9c37_4_32:notes"/>
          <p:cNvSpPr/>
          <p:nvPr>
            <p:ph idx="2" type="sldImg"/>
          </p:nvPr>
        </p:nvSpPr>
        <p:spPr>
          <a:xfrm>
            <a:off x="38130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00b2a9c37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-Unique users list simplified to users whose games all </a:t>
            </a:r>
            <a:r>
              <a:rPr lang="en"/>
              <a:t>occurred</a:t>
            </a:r>
            <a:r>
              <a:rPr lang="en"/>
              <a:t> in the same month (negligible loss, ~110k to ~105k), then days played and games played grouped by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-Unsurprisingly, games/day increases as rating/title increases, from &lt;1 game/day at the novice level, to ~2 games/day at the GM 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00b2a9c37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00b2a9c37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0b2a9c37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0b2a9c37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e3ecd92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e3ecd92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Python: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Python is a high level general-purpose programming language.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SQL: </a:t>
            </a:r>
            <a:r>
              <a:rPr lang="en" sz="10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standardized programming language that is used to manage relational databases and perform various operations on the data in them.</a:t>
            </a:r>
            <a:endParaRPr sz="10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PostgreSQL: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</a:rPr>
              <a:t>free and open-source relational database management system emphasizing extensibility and SQL compliance.</a:t>
            </a:r>
            <a:endParaRPr sz="10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Calibri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PgAdmin 4: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complete rewrite of pgAdmin, built using Python and Javascript/jQuery.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Jupyter notebook: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web-based interactive computing platform</a:t>
            </a:r>
            <a:endParaRPr b="1"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Pandas: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pandas is a software library written for the Python programming language for data manipulation and analysis.</a:t>
            </a:r>
            <a:endParaRPr b="1"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Roboto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Tableau: 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data visualization tool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Zoom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: met during class times and twice on weekends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00"/>
              <a:buFont typeface="Helvetica"/>
              <a:buChar char="○"/>
            </a:pPr>
            <a:r>
              <a:rPr b="1"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Slack:</a:t>
            </a: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Helvetica"/>
                <a:ea typeface="Helvetica"/>
                <a:cs typeface="Helvetica"/>
                <a:sym typeface="Helvetica"/>
              </a:rPr>
              <a:t> communicate during the week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ae9406bcc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ae9406bcc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Both datasets contained similar columns: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Date/time of game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Identity of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Rating of players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Winner</a:t>
            </a:r>
            <a:endParaRPr sz="14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Moves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ae9406bcc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ae9406bcc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questions we wanted to answer.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ae9406bcc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ae9406bcc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Does the opening matter?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■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If an opening is determined by the first five moves, can a machine learning model predict (with a high degree of accuracy) a winner from a color’s first five moves?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Given an opening, player color, player rating difference, and number of moves, can a winner be predicted with a machine learning model?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068b69f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068b69f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Does the opening matter?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■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If an opening is determined by the first five moves, can a machine learning model predict (with a high degree of accuracy) a winner from a color’s first five moves?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Given an opening, player color, player rating difference, and number of moves, can a winner be predicted with a machine learning model?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ae9406bcc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ae9406bcc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Creation of machine learning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Converted moves (categorical, main feature) into integers for use in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Applied standard scaler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Split into training and testing data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Created hidden layer and output layer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Preliminary run of model with five epochs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 statistical analysis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Charts made in 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068b69f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068b69f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Creation of machine learning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Converted moves (categorical, main feature) into integers for use in model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Applied standard scaler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Split into training and testing data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Created hidden layer and output layer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Preliminary run of model with five epochs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Perform statistical analysis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Charts made in 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000"/>
              <a:buFont typeface="Calibri"/>
              <a:buChar char="○"/>
            </a:pPr>
            <a:r>
              <a:rPr lang="en" sz="10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Tableau</a:t>
            </a:r>
            <a:endParaRPr sz="10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Relationship Id="rId4" Type="http://schemas.openxmlformats.org/officeDocument/2006/relationships/image" Target="../media/image7.gif"/><Relationship Id="rId5" Type="http://schemas.openxmlformats.org/officeDocument/2006/relationships/image" Target="../media/image6.gif"/><Relationship Id="rId6" Type="http://schemas.openxmlformats.org/officeDocument/2006/relationships/image" Target="../media/image12.gif"/><Relationship Id="rId7" Type="http://schemas.openxmlformats.org/officeDocument/2006/relationships/image" Target="../media/image8.gif"/><Relationship Id="rId8" Type="http://schemas.openxmlformats.org/officeDocument/2006/relationships/image" Target="../media/image1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gif"/><Relationship Id="rId4" Type="http://schemas.openxmlformats.org/officeDocument/2006/relationships/image" Target="../media/image16.gif"/><Relationship Id="rId5" Type="http://schemas.openxmlformats.org/officeDocument/2006/relationships/image" Target="../media/image15.gif"/><Relationship Id="rId6" Type="http://schemas.openxmlformats.org/officeDocument/2006/relationships/image" Target="../media/image18.gif"/><Relationship Id="rId7" Type="http://schemas.openxmlformats.org/officeDocument/2006/relationships/image" Target="../media/image5.gif"/><Relationship Id="rId8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image" Target="../media/image19.gif"/><Relationship Id="rId7" Type="http://schemas.openxmlformats.org/officeDocument/2006/relationships/image" Target="../media/image23.gif"/><Relationship Id="rId8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Chess Games Analysis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80"/>
              <a:t>Joseph</a:t>
            </a:r>
            <a:r>
              <a:rPr lang="en" sz="1580"/>
              <a:t> Arney, Ravi Kiran, Jake Muller, Nathan Veatch</a:t>
            </a:r>
            <a:endParaRPr sz="15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and Feature Engineering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Standardized outcome column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Cleaned up moves columns</a:t>
            </a:r>
            <a:endParaRPr sz="1400"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472" y="2821325"/>
            <a:ext cx="5241048" cy="17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1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675" y="1669305"/>
            <a:ext cx="6564650" cy="27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2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3" y="1934350"/>
            <a:ext cx="8380999" cy="16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3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31" y="1747750"/>
            <a:ext cx="6991150" cy="2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Stage 4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538" y="1652082"/>
            <a:ext cx="7120926" cy="28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Summary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13" y="1827025"/>
            <a:ext cx="7613574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Future Analysis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machine learning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Principal Component Analysis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Repetition of analysis with more input features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819150" y="201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Win Percentages (by Color)</a:t>
            </a:r>
            <a:r>
              <a:rPr lang="en" sz="2500">
                <a:solidFill>
                  <a:schemeClr val="dk2"/>
                </a:solidFill>
              </a:rPr>
              <a:t>(Tableau)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113" y="733401"/>
            <a:ext cx="3591775" cy="41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Opening Frequency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12" y="210312"/>
            <a:ext cx="1828800" cy="183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325" y="3106497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112" y="212272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3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1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Queen’s Pawn Game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210300" y="270630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Sicilian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5908750" y="1614650"/>
            <a:ext cx="13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French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3778725" y="2706300"/>
            <a:ext cx="15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Pawn Game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7527900" y="270630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Polish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300" y="793475"/>
            <a:ext cx="3854124" cy="40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888950" y="295625"/>
            <a:ext cx="711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Chess Title Frequency</a:t>
            </a: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(Tableau)</a:t>
            </a:r>
            <a:endParaRPr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Topic: Chess Games Analysis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is chess?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/>
        </p:nvSpPr>
        <p:spPr>
          <a:xfrm>
            <a:off x="207450" y="207500"/>
            <a:ext cx="872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Avg Games/Day (by Title) (Tableau) </a:t>
            </a:r>
            <a:endParaRPr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00" y="776900"/>
            <a:ext cx="6353575" cy="40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Best Openings </a:t>
            </a:r>
            <a:r>
              <a:rPr lang="en" sz="2500">
                <a:solidFill>
                  <a:schemeClr val="dk2"/>
                </a:solidFill>
              </a:rPr>
              <a:t>(Black)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Vienna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210300" y="270630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Benko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503325" y="1614650"/>
            <a:ext cx="17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Old Benoni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931650" y="2706300"/>
            <a:ext cx="1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Polish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7527900" y="270630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Benoni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850" y="212275"/>
            <a:ext cx="18197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0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6100" y="212275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4900" y="3106499"/>
            <a:ext cx="18288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2039100" y="212275"/>
            <a:ext cx="50853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Best Openings (White) (Tableau)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112" y="25603200"/>
            <a:ext cx="1828800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1962900" y="1614650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Knight Opening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210300" y="2788950"/>
            <a:ext cx="7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Catalan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5813050" y="1614650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Queen’s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1379275" y="2457900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1677000" y="2440175"/>
            <a:ext cx="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3950775" y="2706300"/>
            <a:ext cx="11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King’s Gambit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7220050" y="2775000"/>
            <a:ext cx="1828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Two Knights Defense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00" y="212275"/>
            <a:ext cx="1810694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50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5834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6100" y="212275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097" y="3106500"/>
            <a:ext cx="18288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Technologies/Tools Used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838325"/>
            <a:ext cx="3686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Languages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Python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SQL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Database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PostgreSQL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Database Interface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PgAdmin 4 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Preprocessing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Jupyter Notebook</a:t>
            </a:r>
            <a:endParaRPr sz="14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</a:rPr>
              <a:t>Pandas</a:t>
            </a:r>
            <a:endParaRPr sz="1400"/>
          </a:p>
        </p:txBody>
      </p:sp>
      <p:sp>
        <p:nvSpPr>
          <p:cNvPr id="142" name="Google Shape;142;p15"/>
          <p:cNvSpPr txBox="1"/>
          <p:nvPr>
            <p:ph idx="2" type="body"/>
          </p:nvPr>
        </p:nvSpPr>
        <p:spPr>
          <a:xfrm>
            <a:off x="4638750" y="1838325"/>
            <a:ext cx="36861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Dashboard and Visualization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Tableau 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Presentation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Google Slides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Machine learning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Tensorflow library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Custom Tables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Excel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Communication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Zoom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○"/>
            </a:pPr>
            <a:r>
              <a:rPr lang="en" sz="1400">
                <a:solidFill>
                  <a:srgbClr val="24292F"/>
                </a:solidFill>
                <a:highlight>
                  <a:schemeClr val="dk1"/>
                </a:highlight>
              </a:rPr>
              <a:t>Slack</a:t>
            </a:r>
            <a:endParaRPr sz="1400">
              <a:solidFill>
                <a:srgbClr val="24292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789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Dataset 1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Random assortment of roughly 20,000 games played on lichess.org, pulled via Lichess API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Dataset 2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6.25 million chess games played on lichess.org in July 2016 (randomly sampled for 1 million games)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 Questions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probability of win/lose/draw by color, and does that change by rating bracket?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distribution of rated titles?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is the most common opening overall, and by rated title?</a:t>
            </a:r>
            <a:br>
              <a:rPr lang="en" sz="2000"/>
            </a:b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What opening has the highest win chance by color?</a:t>
            </a:r>
            <a:br>
              <a:rPr lang="en" sz="2000"/>
            </a:br>
            <a:endParaRPr sz="2000"/>
          </a:p>
          <a:p>
            <a:pPr indent="-29671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621"/>
              <a:buChar char="●"/>
            </a:pPr>
            <a:r>
              <a:rPr lang="en" sz="2000"/>
              <a:t>What is the average number of games played per day for each rated title?</a:t>
            </a:r>
            <a:br>
              <a:rPr lang="en" sz="1400"/>
            </a:b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Question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Does the opening matter? If an opening is defined by the first 5 moves, can an ML model predict (with a high degree of accuracy) a winner from a color's first five moves?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Phase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Adjusting columns for continuity between datasets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Remove duplicate rows or rows missing data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</a:rPr>
              <a:t>Clean up data by standardizing moves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Phase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machine learning model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</a:t>
            </a:r>
            <a:r>
              <a:rPr lang="en" sz="1400"/>
              <a:t> statistical analysis 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Visualize results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type: Neural Network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Moves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Outcome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